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81950-043E-4C2C-8CF4-1DDD35B6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C96DBB-D3BA-4AD1-BBB5-A3A1D5561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915838-DEA6-45DB-BD72-FE5469E8D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31B672-9507-4F38-8E7C-B73DDADA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4489F4-1E93-4AC1-9BFC-39E5FD1D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056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B24A6-119C-4F8C-A3C4-076ED2F8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489F59-E37D-4B0E-8E6D-4CD7014A1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FA2E65-F36A-474C-86B0-98B77C71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1DD128-3A5B-442F-A26A-4E62AC6D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2AA313-F367-4231-9BB5-87DBE5D9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25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30D1205-7512-48BF-AF4A-EEBA6597E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04315F-80B8-4C2B-AA21-9569226A9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B2BBE1-8B6F-4F63-B83C-BAF0AEB1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D74921-B46D-46D4-BA6B-ED8BF618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134BD9-E872-4D40-8630-4A0460B5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19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982BE-FDD4-41F2-AE0C-A67CCB86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C93C8-24A3-4F1D-A341-DCF29FD3F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2AE6BA-4058-4741-B880-AB0C7356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596F5D-E4D8-4AF6-BFAE-402A8DF5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2E9609-0881-4648-8723-E0D240AE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943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65DFF-3882-43B7-9689-6F77A2A9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47F79A-1B4B-4015-AB9E-115B00B2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542429-0F3F-4D17-B14C-754C8A34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8583D8-289A-4684-B2F0-041B9DD0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D8C8DA-26B2-4020-BF1F-B34B0975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17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D1503-0F02-4D7F-9F4A-B934E9AC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18DFD3-0C43-4406-8D29-059F2F3F4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C65FD8B-A4AB-48CE-B4B3-3BB5D35DC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8DB696-3EDF-4714-AADF-CB985104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2B4CA6-10CC-4E6E-810C-9C4720E4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B172F4-7153-4A7E-9488-D2A16B19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03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2E924-3DBD-4C5F-836C-E78BABA9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1F997A-DD5D-4955-8175-D89CD6C9F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2D21AB-F4EC-47C4-9C3E-1A670D014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83CD6D-79D1-4F57-8F43-139F182C2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4A39373-BA87-425D-B8C3-2F41947B3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7AB22BE-394E-4CB2-923B-77E651C3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EE8022A-0893-4DAE-A9DD-99C00451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19073E-ACE1-4AAB-8814-43A37AE3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75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96848C-7565-44D1-B9BC-1991B273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B48415-8325-4D9A-B375-35A779C4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BEFD2E-4D18-4B16-9F5E-ED98091B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BED803-45D3-4CC2-9681-8B6FB9CF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0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E49996-F5A6-4CF9-8A0A-E183071A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707F69-8F2E-425C-92A4-84E7DB82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A96D03-9CDD-4B67-815E-42F89A81B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84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0D9E23-27FC-4F73-869D-367D52BD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57D067-D788-4ACB-AA46-B7C8395E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9349BE-F06E-4CBB-8DB6-4F09F032B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88516A-BC0B-4F12-8B54-4C63DE9B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C7289E-F6D2-48D7-B6FB-107BE9E5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6D6011-E346-4F10-875E-352A4AD0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6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62FF31-9EFB-4FD9-B595-C8FE1B05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C230522-F7DE-4CE0-ABDA-5E11CCED7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4EFAEE-F45D-4971-922C-B1B989EFD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C8CA0A-51CE-4D51-9058-8FD4CCDE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510414-5112-486F-ABB3-BA8BEB2B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42EF42-5684-4AA9-B609-2E1ED909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0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0F030-780F-43E4-981B-9CC8D005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A1C053-17DE-4F3E-AE49-C24C4EDD7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6D7A99-77C3-48BD-89A4-1D4B66BDB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C74F-A560-4BEF-A629-227C47597816}" type="datetimeFigureOut">
              <a:rPr lang="ru-RU" smtClean="0"/>
              <a:t>01.03.2024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B421B5-F0A1-47B4-91C0-25CFA5C28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40E529-D8BE-4ED0-B937-9FC2FAF14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8E6F2-E110-4EE4-B424-F6CCE37FB3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51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6F8E9-B22F-4D71-9BB0-F328005DE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73237"/>
            <a:ext cx="7620000" cy="16557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00B050"/>
                </a:solidFill>
                <a:latin typeface="Bahnschrift Light Condensed" panose="020B0502040204020203" pitchFamily="34" charset="0"/>
              </a:rPr>
              <a:t>Сравнение правления Ивана калита и Ивана</a:t>
            </a:r>
            <a:r>
              <a:rPr lang="en-US" b="1" dirty="0">
                <a:solidFill>
                  <a:srgbClr val="00B050"/>
                </a:solidFill>
                <a:latin typeface="Bahnschrift Light Condensed" panose="020B0502040204020203" pitchFamily="34" charset="0"/>
              </a:rPr>
              <a:t> III</a:t>
            </a:r>
            <a:r>
              <a:rPr lang="ru-RU" b="1" dirty="0">
                <a:solidFill>
                  <a:srgbClr val="00B050"/>
                </a:solidFill>
                <a:latin typeface="Bahnschrift Light Condensed" panose="020B0502040204020203" pitchFamily="34" charset="0"/>
              </a:rPr>
              <a:t>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01252D-69EF-4880-BCED-01E2F1EF9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760" y="5362258"/>
            <a:ext cx="4968240" cy="1655762"/>
          </a:xfrm>
        </p:spPr>
        <p:txBody>
          <a:bodyPr/>
          <a:lstStyle/>
          <a:p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Студенты: Бабаева </a:t>
            </a:r>
            <a:r>
              <a:rPr lang="ru-RU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Атахан</a:t>
            </a:r>
            <a:endParaRPr lang="ru-RU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Гурбайрадов</a:t>
            </a:r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Байлы</a:t>
            </a:r>
            <a:endParaRPr lang="ru-RU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3834101/30010</a:t>
            </a:r>
          </a:p>
        </p:txBody>
      </p:sp>
    </p:spTree>
    <p:extLst>
      <p:ext uri="{BB962C8B-B14F-4D97-AF65-F5344CB8AC3E}">
        <p14:creationId xmlns:p14="http://schemas.microsoft.com/office/powerpoint/2010/main" val="97663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00EE0D-2C85-4513-BA40-3F1BEBA14062}"/>
              </a:ext>
            </a:extLst>
          </p:cNvPr>
          <p:cNvSpPr txBox="1"/>
          <p:nvPr/>
        </p:nvSpPr>
        <p:spPr>
          <a:xfrm>
            <a:off x="731520" y="558325"/>
            <a:ext cx="10469879" cy="99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 создателя неизвестно, однако принято считать, что авторами могли быть: князь Патрикеев, дьяки Долматов, Курицын и Жук.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207A2-0075-43FE-9C21-4EBFFE5A607E}"/>
              </a:ext>
            </a:extLst>
          </p:cNvPr>
          <p:cNvSpPr txBox="1"/>
          <p:nvPr/>
        </p:nvSpPr>
        <p:spPr>
          <a:xfrm>
            <a:off x="0" y="2206631"/>
            <a:ext cx="5372100" cy="4198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Основы судебника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Русская Правда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Судебные грамоты (содержали сведения о судопроизводстве в разных княжествах, а также местные нормы права);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Уставные грамоты (грамоты регулировали местное самоуправление и представляли собой свод актов от органов верховной власти);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Описания судебных процессов и решений по частным случаям.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2000" dirty="0">
              <a:effectLst/>
              <a:latin typeface="Bahnschrift Ligh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88688-1B65-48AA-AEDE-3F4D8A8EF32F}"/>
              </a:ext>
            </a:extLst>
          </p:cNvPr>
          <p:cNvSpPr txBox="1"/>
          <p:nvPr/>
        </p:nvSpPr>
        <p:spPr>
          <a:xfrm>
            <a:off x="6076950" y="2701639"/>
            <a:ext cx="6115050" cy="2983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Документ состоял из нескольких разделов: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Нормы головного права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Нормы судопроизводства для центрального суда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Нормы судопроизводства для местных судов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Гражданское право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Дополнительные нормативные акты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Bahnschrift 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             Уголовное право</a:t>
            </a:r>
          </a:p>
        </p:txBody>
      </p:sp>
    </p:spTree>
    <p:extLst>
      <p:ext uri="{BB962C8B-B14F-4D97-AF65-F5344CB8AC3E}">
        <p14:creationId xmlns:p14="http://schemas.microsoft.com/office/powerpoint/2010/main" val="321442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F5D597-8A8F-4FBC-8E0A-10D76306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6096000" cy="4572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BE65ED-D59A-4EE1-8746-C7E7E48B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000"/>
            <a:ext cx="6096001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E3075-1C28-4F4F-BD15-88374D3195CE}"/>
              </a:ext>
            </a:extLst>
          </p:cNvPr>
          <p:cNvSpPr txBox="1"/>
          <p:nvPr/>
        </p:nvSpPr>
        <p:spPr>
          <a:xfrm>
            <a:off x="3366135" y="844034"/>
            <a:ext cx="6092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spc="3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Итоги правлений </a:t>
            </a:r>
            <a:endParaRPr lang="ru-RU" sz="4000" spc="3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306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793600-58B9-4B90-928C-4464BAAACD73}"/>
              </a:ext>
            </a:extLst>
          </p:cNvPr>
          <p:cNvSpPr txBox="1"/>
          <p:nvPr/>
        </p:nvSpPr>
        <p:spPr>
          <a:xfrm>
            <a:off x="897255" y="5050274"/>
            <a:ext cx="6092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spc="6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Конец!</a:t>
            </a:r>
            <a:endParaRPr lang="ru-RU" sz="4800" spc="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363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27FAA4-78ED-404E-949F-AEB17F57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97" y="1243330"/>
            <a:ext cx="8422005" cy="5614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94F4CC-A9D3-4B7F-9B96-EE63ABC34F0D}"/>
              </a:ext>
            </a:extLst>
          </p:cNvPr>
          <p:cNvSpPr txBox="1"/>
          <p:nvPr/>
        </p:nvSpPr>
        <p:spPr>
          <a:xfrm>
            <a:off x="2588895" y="501134"/>
            <a:ext cx="6092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Князь Иван Данилович Калит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6679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8DD541-2996-4639-B27B-5D75A9D2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1CBF8-0F33-44D4-A925-71829A0EDB4A}"/>
              </a:ext>
            </a:extLst>
          </p:cNvPr>
          <p:cNvSpPr txBox="1"/>
          <p:nvPr/>
        </p:nvSpPr>
        <p:spPr>
          <a:xfrm>
            <a:off x="5766435" y="791617"/>
            <a:ext cx="60921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Bahnschrift Light Condensed" panose="020B0502040204020203" pitchFamily="34" charset="0"/>
              </a:rPr>
              <a:t>Узбек-хан, исламский титул — Султан </a:t>
            </a:r>
            <a:r>
              <a:rPr lang="ru-RU" sz="2400" dirty="0" err="1">
                <a:latin typeface="Bahnschrift Light Condensed" panose="020B0502040204020203" pitchFamily="34" charset="0"/>
              </a:rPr>
              <a:t>Гийас</a:t>
            </a:r>
            <a:r>
              <a:rPr lang="ru-RU" sz="2400" dirty="0">
                <a:latin typeface="Bahnschrift Light Condensed" panose="020B0502040204020203" pitchFamily="34" charset="0"/>
              </a:rPr>
              <a:t> ад-Дин Мухаммед (</a:t>
            </a:r>
            <a:r>
              <a:rPr lang="ru-RU" sz="2400" dirty="0" err="1">
                <a:latin typeface="Bahnschrift Light Condensed" panose="020B0502040204020203" pitchFamily="34" charset="0"/>
              </a:rPr>
              <a:t>ок</a:t>
            </a:r>
            <a:r>
              <a:rPr lang="ru-RU" sz="2400" dirty="0">
                <a:latin typeface="Bahnschrift Light Condensed" panose="020B0502040204020203" pitchFamily="34" charset="0"/>
              </a:rPr>
              <a:t>. 1283 — 1341) — хан Золотой Орды с 1313 года; сын </a:t>
            </a:r>
            <a:r>
              <a:rPr lang="ru-RU" sz="2400" dirty="0" err="1">
                <a:latin typeface="Bahnschrift Light Condensed" panose="020B0502040204020203" pitchFamily="34" charset="0"/>
              </a:rPr>
              <a:t>Тогрула</a:t>
            </a:r>
            <a:r>
              <a:rPr lang="ru-RU" sz="2400" dirty="0">
                <a:latin typeface="Bahnschrift Light Condensed" panose="020B0502040204020203" pitchFamily="34" charset="0"/>
              </a:rPr>
              <a:t> (</a:t>
            </a:r>
            <a:r>
              <a:rPr lang="ru-RU" sz="2400" dirty="0" err="1">
                <a:latin typeface="Bahnschrift Light Condensed" panose="020B0502040204020203" pitchFamily="34" charset="0"/>
              </a:rPr>
              <a:t>Тогрулджая</a:t>
            </a:r>
            <a:r>
              <a:rPr lang="ru-RU" sz="2400" dirty="0">
                <a:latin typeface="Bahnschrift Light Condensed" panose="020B0502040204020203" pitchFamily="34" charset="0"/>
              </a:rPr>
              <a:t>, </a:t>
            </a:r>
            <a:r>
              <a:rPr lang="ru-RU" sz="2400" dirty="0" err="1">
                <a:latin typeface="Bahnschrift Light Condensed" panose="020B0502040204020203" pitchFamily="34" charset="0"/>
              </a:rPr>
              <a:t>Тогрулчи</a:t>
            </a:r>
            <a:r>
              <a:rPr lang="ru-RU" sz="2400" dirty="0">
                <a:latin typeface="Bahnschrift Light Condensed" panose="020B0502040204020203" pitchFamily="34" charset="0"/>
              </a:rPr>
              <a:t>), десятого сына </a:t>
            </a:r>
            <a:r>
              <a:rPr lang="ru-RU" sz="2400" dirty="0" err="1">
                <a:latin typeface="Bahnschrift Light Condensed" panose="020B0502040204020203" pitchFamily="34" charset="0"/>
              </a:rPr>
              <a:t>Менгу</a:t>
            </a:r>
            <a:r>
              <a:rPr lang="ru-RU" sz="2400" dirty="0">
                <a:latin typeface="Bahnschrift Light Condensed" panose="020B0502040204020203" pitchFamily="34" charset="0"/>
              </a:rPr>
              <a:t>-Тимура; племянник хана </a:t>
            </a:r>
            <a:r>
              <a:rPr lang="ru-RU" sz="2400" dirty="0" err="1">
                <a:latin typeface="Bahnschrift Light Condensed" panose="020B0502040204020203" pitchFamily="34" charset="0"/>
              </a:rPr>
              <a:t>Тохты</a:t>
            </a:r>
            <a:r>
              <a:rPr lang="ru-RU" sz="2400" dirty="0">
                <a:latin typeface="Bahnschrift Light Condensed" panose="020B0502040204020203" pitchFamily="34" charset="0"/>
              </a:rPr>
              <a:t>. При нём государственной религией Золотой Орды был признан ислам.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53E1EE-5C81-412E-96DB-65781A5C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220" y="3099941"/>
            <a:ext cx="2804160" cy="36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7FA100-5265-4090-AD9A-D64C4278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6775"/>
            <a:ext cx="10561320" cy="68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563DA3-F54D-4C5B-9CB4-3F6FECF5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70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8E0E4-2B07-437A-A452-E68FFB9F09EE}"/>
              </a:ext>
            </a:extLst>
          </p:cNvPr>
          <p:cNvSpPr txBox="1"/>
          <p:nvPr/>
        </p:nvSpPr>
        <p:spPr>
          <a:xfrm>
            <a:off x="4543425" y="821174"/>
            <a:ext cx="6252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spc="3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куликовская битва</a:t>
            </a:r>
            <a:endParaRPr lang="ru-RU" sz="4000" b="1" spc="300" dirty="0">
              <a:solidFill>
                <a:srgbClr val="C00000"/>
              </a:solidFill>
            </a:endParaRPr>
          </a:p>
        </p:txBody>
      </p:sp>
      <p:pic>
        <p:nvPicPr>
          <p:cNvPr id="6" name="Рисунок 5" descr="Мускулистая рука со сплошной заливкой">
            <a:extLst>
              <a:ext uri="{FF2B5EF4-FFF2-40B4-BE49-F238E27FC236}">
                <a16:creationId xmlns:a16="http://schemas.microsoft.com/office/drawing/2014/main" id="{B4BD0CF3-EE6C-44E0-971C-BACD5ED8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4025" y="6146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8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3F2B55-5B3F-4858-8623-E13B2681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4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6392C-BAC6-4A53-8265-AD4C6F6F6DF6}"/>
              </a:ext>
            </a:extLst>
          </p:cNvPr>
          <p:cNvSpPr txBox="1"/>
          <p:nvPr/>
        </p:nvSpPr>
        <p:spPr>
          <a:xfrm>
            <a:off x="3177540" y="5030808"/>
            <a:ext cx="859535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В 13 в. Москва становится одним из наиболее экономически развитых центров России, привлекательным для ремесленников и купцов. Сюда стекается люд со всей Руси, так как жить в Москве безопасно и выгодно. Развитие торговли и ремесел принесло князьям немалые выгоды, но самое главное, что с увеличением богатства росло и их политическое могущество.</a:t>
            </a: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62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A5CF68-DD83-4607-B32D-8C3B71BE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76245-7CE5-45E3-A434-B2AF16048091}"/>
              </a:ext>
            </a:extLst>
          </p:cNvPr>
          <p:cNvSpPr txBox="1"/>
          <p:nvPr/>
        </p:nvSpPr>
        <p:spPr>
          <a:xfrm>
            <a:off x="-228600" y="5470812"/>
            <a:ext cx="5743575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Князь Иван 3 Великий</a:t>
            </a:r>
            <a:endParaRPr lang="ru-RU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9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E2A5604-18BE-48D6-9B39-E83DF660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788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923ADA-1690-4BAD-BFE4-307902DC919B}"/>
              </a:ext>
            </a:extLst>
          </p:cNvPr>
          <p:cNvSpPr txBox="1"/>
          <p:nvPr/>
        </p:nvSpPr>
        <p:spPr>
          <a:xfrm>
            <a:off x="5863591" y="491758"/>
            <a:ext cx="609219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latin typeface="Bahnschrift Light Condensed" panose="020B0502040204020203" pitchFamily="34" charset="0"/>
              </a:rPr>
              <a:t>Василий III Иванович (русский: Василий III Иванович; 25 марта 1479 - 3 декабря 1533) был великим князем Московским и всея Руси с 1505 года до своей смерти в 1533 году. Он был сыном Ивана III и Софьи Палеолог и был крещен с именем Гавриил (Гавриил). Следуя амбициям своего предшественника Ивана, Василий завоевал Псков, Рязань и Смоленск, а также усилил российское влияние в Казани и Поволжье.</a:t>
            </a:r>
          </a:p>
        </p:txBody>
      </p:sp>
    </p:spTree>
    <p:extLst>
      <p:ext uri="{BB962C8B-B14F-4D97-AF65-F5344CB8AC3E}">
        <p14:creationId xmlns:p14="http://schemas.microsoft.com/office/powerpoint/2010/main" val="3467866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3A1A84-031A-4F68-9452-21E75399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176" y="21735"/>
            <a:ext cx="4981824" cy="32278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BA0A1D-825E-4454-92C2-9B45D352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309360" cy="472585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0541A8-49E9-48A3-8F64-A8F54C0DD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101" y="3249541"/>
            <a:ext cx="6498899" cy="3657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84B31-BA15-438F-A351-235057EC1ADB}"/>
              </a:ext>
            </a:extLst>
          </p:cNvPr>
          <p:cNvSpPr txBox="1"/>
          <p:nvPr/>
        </p:nvSpPr>
        <p:spPr>
          <a:xfrm>
            <a:off x="0" y="4616834"/>
            <a:ext cx="56931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Bahnschrift Light Condensed" panose="020B0502040204020203" pitchFamily="34" charset="0"/>
              </a:rPr>
              <a:t>Судебник Ивана 3 – нормативно-правовой акт, который вобрал в себя все существовавшие на Руси законы, указы и нормы судопроизводства.</a:t>
            </a:r>
          </a:p>
        </p:txBody>
      </p:sp>
    </p:spTree>
    <p:extLst>
      <p:ext uri="{BB962C8B-B14F-4D97-AF65-F5344CB8AC3E}">
        <p14:creationId xmlns:p14="http://schemas.microsoft.com/office/powerpoint/2010/main" val="3951268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351</Words>
  <Application>Microsoft Office PowerPoint</Application>
  <PresentationFormat>Широкоэкранный</PresentationFormat>
  <Paragraphs>26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Bahnschrift Light Condensed</vt:lpstr>
      <vt:lpstr>Calibri</vt:lpstr>
      <vt:lpstr>Calibri Light</vt:lpstr>
      <vt:lpstr>Times New Roman</vt:lpstr>
      <vt:lpstr>Тема Office</vt:lpstr>
      <vt:lpstr>Сравнение правления Ивана калита и Ивана III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правления Ивана калита и Ивана III </dc:title>
  <dc:creator>User</dc:creator>
  <cp:lastModifiedBy>User</cp:lastModifiedBy>
  <cp:revision>7</cp:revision>
  <dcterms:created xsi:type="dcterms:W3CDTF">2024-03-01T19:23:39Z</dcterms:created>
  <dcterms:modified xsi:type="dcterms:W3CDTF">2024-03-01T21:13:59Z</dcterms:modified>
</cp:coreProperties>
</file>